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144138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C7B2ED-D406-45CD-8C18-FBCA09BCCB8E}"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151267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3462592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0002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82214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199968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3072074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559215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134027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85937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185977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C7B2ED-D406-45CD-8C18-FBCA09BCCB8E}"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354580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C7B2ED-D406-45CD-8C18-FBCA09BCCB8E}"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38479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35244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15919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FC7B2ED-D406-45CD-8C18-FBCA09BCCB8E}" type="datetimeFigureOut">
              <a:rPr lang="en-US" smtClean="0"/>
              <a:t>10/27/2019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202946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C7B2ED-D406-45CD-8C18-FBCA09BCCB8E}"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3DAF2-76C8-4D2A-B142-41651708EA2C}" type="slidenum">
              <a:rPr lang="en-US" smtClean="0"/>
              <a:t>‹#›</a:t>
            </a:fld>
            <a:endParaRPr lang="en-US"/>
          </a:p>
        </p:txBody>
      </p:sp>
    </p:spTree>
    <p:extLst>
      <p:ext uri="{BB962C8B-B14F-4D97-AF65-F5344CB8AC3E}">
        <p14:creationId xmlns:p14="http://schemas.microsoft.com/office/powerpoint/2010/main" val="63844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FC7B2ED-D406-45CD-8C18-FBCA09BCCB8E}" type="datetimeFigureOut">
              <a:rPr lang="en-US" smtClean="0"/>
              <a:t>10/27/2019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AA3DAF2-76C8-4D2A-B142-41651708EA2C}" type="slidenum">
              <a:rPr lang="en-US" smtClean="0"/>
              <a:t>‹#›</a:t>
            </a:fld>
            <a:endParaRPr lang="en-US"/>
          </a:p>
        </p:txBody>
      </p:sp>
    </p:spTree>
    <p:extLst>
      <p:ext uri="{BB962C8B-B14F-4D97-AF65-F5344CB8AC3E}">
        <p14:creationId xmlns:p14="http://schemas.microsoft.com/office/powerpoint/2010/main" val="348757851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d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366E4-E366-49A6-841A-E009FD8038CA}"/>
              </a:ext>
            </a:extLst>
          </p:cNvPr>
          <p:cNvSpPr>
            <a:spLocks noGrp="1"/>
          </p:cNvSpPr>
          <p:nvPr>
            <p:ph idx="1"/>
          </p:nvPr>
        </p:nvSpPr>
        <p:spPr/>
        <p:txBody>
          <a:bodyPr/>
          <a:lstStyle/>
          <a:p>
            <a:r>
              <a:rPr lang="en-US" dirty="0"/>
              <a:t> </a:t>
            </a:r>
          </a:p>
        </p:txBody>
      </p:sp>
      <p:sp>
        <p:nvSpPr>
          <p:cNvPr id="4" name="Rectangle: Rounded Corners 3">
            <a:extLst>
              <a:ext uri="{FF2B5EF4-FFF2-40B4-BE49-F238E27FC236}">
                <a16:creationId xmlns:a16="http://schemas.microsoft.com/office/drawing/2014/main" id="{112D784E-164C-4E9D-8A8B-E067DEB6F02A}"/>
              </a:ext>
            </a:extLst>
          </p:cNvPr>
          <p:cNvSpPr/>
          <p:nvPr/>
        </p:nvSpPr>
        <p:spPr>
          <a:xfrm>
            <a:off x="2321882" y="99392"/>
            <a:ext cx="6991643" cy="155139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n w="0"/>
                <a:solidFill>
                  <a:schemeClr val="tx1"/>
                </a:solidFill>
                <a:effectLst>
                  <a:outerShdw blurRad="38100" dist="19050" dir="2700000" algn="tl" rotWithShape="0">
                    <a:schemeClr val="dk1">
                      <a:alpha val="40000"/>
                    </a:schemeClr>
                  </a:outerShdw>
                </a:effectLst>
              </a:rPr>
              <a:t>Reverse Charades!</a:t>
            </a:r>
          </a:p>
        </p:txBody>
      </p:sp>
      <p:sp>
        <p:nvSpPr>
          <p:cNvPr id="5" name="Rectangle: Diagonal Corners Snipped 4">
            <a:extLst>
              <a:ext uri="{FF2B5EF4-FFF2-40B4-BE49-F238E27FC236}">
                <a16:creationId xmlns:a16="http://schemas.microsoft.com/office/drawing/2014/main" id="{5AEC8807-3B53-437C-BCF2-CBCEC244AE21}"/>
              </a:ext>
            </a:extLst>
          </p:cNvPr>
          <p:cNvSpPr/>
          <p:nvPr/>
        </p:nvSpPr>
        <p:spPr>
          <a:xfrm>
            <a:off x="1103312" y="2052917"/>
            <a:ext cx="10111408" cy="4705691"/>
          </a:xfrm>
          <a:prstGeom prst="snip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How does it work:</a:t>
            </a:r>
          </a:p>
          <a:p>
            <a:r>
              <a:rPr lang="en-US" sz="2800" dirty="0">
                <a:solidFill>
                  <a:schemeClr val="tx1"/>
                </a:solidFill>
              </a:rPr>
              <a:t>Your team will stand with their backs to the board.</a:t>
            </a:r>
          </a:p>
          <a:p>
            <a:r>
              <a:rPr lang="en-US" sz="2800" dirty="0">
                <a:solidFill>
                  <a:schemeClr val="tx1"/>
                </a:solidFill>
              </a:rPr>
              <a:t>The class will be shown a vocabulary word.</a:t>
            </a:r>
          </a:p>
          <a:p>
            <a:r>
              <a:rPr lang="en-US" sz="2800" dirty="0">
                <a:solidFill>
                  <a:schemeClr val="tx1"/>
                </a:solidFill>
              </a:rPr>
              <a:t>The class will act out the vocabulary word with no sound.</a:t>
            </a:r>
          </a:p>
          <a:p>
            <a:r>
              <a:rPr lang="en-US" sz="2800" dirty="0">
                <a:solidFill>
                  <a:schemeClr val="tx1"/>
                </a:solidFill>
              </a:rPr>
              <a:t>Your team will have 3 minutes to guess the word.</a:t>
            </a:r>
          </a:p>
          <a:p>
            <a:r>
              <a:rPr lang="en-US" sz="2800" dirty="0">
                <a:solidFill>
                  <a:schemeClr val="tx1"/>
                </a:solidFill>
              </a:rPr>
              <a:t>Your team will earn 1 point for each correct vocabulary word.</a:t>
            </a:r>
          </a:p>
          <a:p>
            <a:r>
              <a:rPr lang="en-US" sz="2800" dirty="0">
                <a:solidFill>
                  <a:schemeClr val="tx1"/>
                </a:solidFill>
              </a:rPr>
              <a:t>After 3 minutes – move quickly, we are rotating clockwise!</a:t>
            </a:r>
          </a:p>
        </p:txBody>
      </p:sp>
      <p:pic>
        <p:nvPicPr>
          <p:cNvPr id="6" name="Picture 5">
            <a:extLst>
              <a:ext uri="{FF2B5EF4-FFF2-40B4-BE49-F238E27FC236}">
                <a16:creationId xmlns:a16="http://schemas.microsoft.com/office/drawing/2014/main" id="{35404978-6C3A-4007-966B-23106E24DAAA}"/>
              </a:ext>
            </a:extLst>
          </p:cNvPr>
          <p:cNvPicPr>
            <a:picLocks noChangeAspect="1"/>
          </p:cNvPicPr>
          <p:nvPr/>
        </p:nvPicPr>
        <p:blipFill>
          <a:blip r:embed="rId2"/>
          <a:stretch>
            <a:fillRect/>
          </a:stretch>
        </p:blipFill>
        <p:spPr>
          <a:xfrm>
            <a:off x="10049853" y="3966127"/>
            <a:ext cx="2009775" cy="1390650"/>
          </a:xfrm>
          <a:prstGeom prst="rect">
            <a:avLst/>
          </a:prstGeom>
        </p:spPr>
      </p:pic>
      <p:pic>
        <p:nvPicPr>
          <p:cNvPr id="7" name="Picture 6">
            <a:extLst>
              <a:ext uri="{FF2B5EF4-FFF2-40B4-BE49-F238E27FC236}">
                <a16:creationId xmlns:a16="http://schemas.microsoft.com/office/drawing/2014/main" id="{43C6DB74-24E2-4196-B73F-B8B235F66FE5}"/>
              </a:ext>
            </a:extLst>
          </p:cNvPr>
          <p:cNvPicPr>
            <a:picLocks noChangeAspect="1"/>
          </p:cNvPicPr>
          <p:nvPr/>
        </p:nvPicPr>
        <p:blipFill>
          <a:blip r:embed="rId3"/>
          <a:stretch>
            <a:fillRect/>
          </a:stretch>
        </p:blipFill>
        <p:spPr>
          <a:xfrm>
            <a:off x="132372" y="4142339"/>
            <a:ext cx="844908" cy="1038225"/>
          </a:xfrm>
          <a:prstGeom prst="rect">
            <a:avLst/>
          </a:prstGeom>
        </p:spPr>
      </p:pic>
    </p:spTree>
    <p:extLst>
      <p:ext uri="{BB962C8B-B14F-4D97-AF65-F5344CB8AC3E}">
        <p14:creationId xmlns:p14="http://schemas.microsoft.com/office/powerpoint/2010/main" val="1286417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Finding and fixing problems in an algorithm or program.</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Debugging</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277115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 repetitive action or command typically created with programming loops.</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Iteration</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675018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 repetitive action or command typically created with programming loops.</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Iteration</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97884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An online learning system that contains all of the commands you can use to write your program.</a:t>
            </a: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Toolbox</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30235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 loop with a predetermined beginning, end, and increment (step interval).</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for loop</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34278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 piece of code that you can easily call over and over again.</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Function</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922597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An online learning system where you drag and drop commands to build your program.</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Workspace</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4290547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An error in a program that prevents the program from running as expected.</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Bug</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3937835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To do something again.</a:t>
            </a: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dirty="0"/>
              <a:t>Repeat</a:t>
            </a: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202410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a:t>
            </a:r>
            <a:r>
              <a:rPr lang="en-US" dirty="0"/>
              <a:t> The language that programmers create and use to tell a computer what to do.</a:t>
            </a: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Code</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2367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3" y="609600"/>
            <a:ext cx="8761413" cy="1683026"/>
          </a:xfrm>
        </p:spPr>
        <p:txBody>
          <a:bodyPr/>
          <a:lstStyle/>
          <a:p>
            <a:r>
              <a:rPr lang="en-US" dirty="0"/>
              <a:t>The definition: An action that causes something to happen.</a:t>
            </a:r>
            <a:br>
              <a:rPr lang="en-US" dirty="0"/>
            </a:br>
            <a:endParaRPr lang="en-US" dirty="0"/>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3" y="3429000"/>
            <a:ext cx="8946541" cy="4195481"/>
          </a:xfrm>
        </p:spPr>
        <p:txBody>
          <a:bodyPr/>
          <a:lstStyle/>
          <a:p>
            <a:r>
              <a:rPr lang="en-US" sz="4400" dirty="0"/>
              <a:t>The vocabulary word:</a:t>
            </a:r>
          </a:p>
          <a:p>
            <a:pPr lvl="2"/>
            <a:endParaRPr lang="en-US" dirty="0"/>
          </a:p>
          <a:p>
            <a:pPr marL="914400" lvl="2" indent="0">
              <a:buNone/>
            </a:pPr>
            <a:r>
              <a:rPr lang="en-US" sz="4800" b="1" dirty="0"/>
              <a:t>event</a:t>
            </a:r>
          </a:p>
          <a:p>
            <a:pPr lvl="2"/>
            <a:endParaRPr lang="en-US" dirty="0"/>
          </a:p>
        </p:txBody>
      </p:sp>
    </p:spTree>
    <p:extLst>
      <p:ext uri="{BB962C8B-B14F-4D97-AF65-F5344CB8AC3E}">
        <p14:creationId xmlns:p14="http://schemas.microsoft.com/office/powerpoint/2010/main" val="584796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a:t>
            </a:r>
            <a:r>
              <a:rPr lang="en-US" dirty="0"/>
              <a:t> The art of creating a program.</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lnSpcReduction="10000"/>
          </a:bodyPr>
          <a:lstStyle/>
          <a:p>
            <a:r>
              <a:rPr lang="en-US" sz="4400" dirty="0"/>
              <a:t>The vocabulary word:</a:t>
            </a:r>
          </a:p>
          <a:p>
            <a:pPr marL="914400" lvl="2" indent="0">
              <a:buNone/>
            </a:pPr>
            <a:r>
              <a:rPr lang="en-US" sz="4800" dirty="0"/>
              <a:t>Programming</a:t>
            </a:r>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476691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241854"/>
            <a:ext cx="8761413" cy="1855304"/>
          </a:xfrm>
        </p:spPr>
        <p:txBody>
          <a:bodyPr/>
          <a:lstStyle/>
          <a:p>
            <a:r>
              <a:rPr lang="en-US" dirty="0">
                <a:solidFill>
                  <a:schemeClr val="tx1"/>
                </a:solidFill>
              </a:rPr>
              <a:t>The definition:</a:t>
            </a:r>
            <a:r>
              <a:rPr lang="en-US" dirty="0"/>
              <a:t> </a:t>
            </a:r>
            <a:r>
              <a:rPr lang="en-US" sz="3000" dirty="0"/>
              <a:t>Any programming language that lets users create programs by manipulating “blocks” or graphical programing elements, rather than writing code using text. Examples include Code Studio, Scratch, </a:t>
            </a:r>
            <a:r>
              <a:rPr lang="en-US" sz="3000" dirty="0" err="1"/>
              <a:t>Blockly</a:t>
            </a:r>
            <a:r>
              <a:rPr lang="en-US" sz="3000" dirty="0"/>
              <a:t>, and Swift. (Sometimes called visual coding, drag and drop programming, or graphical programming blocks)</a:t>
            </a:r>
            <a:br>
              <a:rPr lang="en-US" sz="3000" dirty="0"/>
            </a:br>
            <a:br>
              <a:rPr lang="en-US" sz="3000" dirty="0"/>
            </a:br>
            <a:endParaRPr lang="en-US" sz="3000"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300729" y="4929809"/>
            <a:ext cx="9473288" cy="1514060"/>
          </a:xfrm>
        </p:spPr>
        <p:txBody>
          <a:bodyPr>
            <a:normAutofit fontScale="85000" lnSpcReduction="10000"/>
          </a:bodyPr>
          <a:lstStyle/>
          <a:p>
            <a:r>
              <a:rPr lang="en-US" sz="4400" dirty="0"/>
              <a:t>The vocabulary word:</a:t>
            </a:r>
          </a:p>
          <a:p>
            <a:pPr marL="0" indent="0">
              <a:buNone/>
            </a:pPr>
            <a:r>
              <a:rPr lang="en-US" b="1" dirty="0"/>
              <a:t>		</a:t>
            </a:r>
            <a:r>
              <a:rPr lang="en-US" sz="4000" b="1" dirty="0"/>
              <a:t>block-based programming language</a:t>
            </a:r>
          </a:p>
          <a:p>
            <a:pPr marL="0" indent="0">
              <a:buNone/>
            </a:pPr>
            <a:endParaRPr lang="en-US" sz="40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44401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3" y="609600"/>
            <a:ext cx="8761413" cy="1683026"/>
          </a:xfrm>
        </p:spPr>
        <p:txBody>
          <a:bodyPr/>
          <a:lstStyle/>
          <a:p>
            <a:r>
              <a:rPr lang="en-US" dirty="0"/>
              <a:t>The definition: A way to get information out of a computer.</a:t>
            </a:r>
            <a:br>
              <a:rPr lang="en-US" dirty="0"/>
            </a:br>
            <a:endParaRPr lang="en-US" dirty="0"/>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03312" y="3429000"/>
            <a:ext cx="8946541" cy="2819399"/>
          </a:xfrm>
        </p:spPr>
        <p:txBody>
          <a:bodyPr/>
          <a:lstStyle/>
          <a:p>
            <a:r>
              <a:rPr lang="en-US" sz="4400" dirty="0"/>
              <a:t>The vocabulary word:</a:t>
            </a:r>
          </a:p>
          <a:p>
            <a:pPr lvl="2"/>
            <a:endParaRPr lang="en-US" dirty="0"/>
          </a:p>
          <a:p>
            <a:pPr marL="1371600" lvl="3" indent="0">
              <a:buNone/>
            </a:pPr>
            <a:r>
              <a:rPr lang="en-US" sz="4800" b="1" dirty="0"/>
              <a:t>output</a:t>
            </a:r>
          </a:p>
          <a:p>
            <a:pPr lvl="2"/>
            <a:endParaRPr lang="en-US" dirty="0"/>
          </a:p>
        </p:txBody>
      </p:sp>
    </p:spTree>
    <p:extLst>
      <p:ext uri="{BB962C8B-B14F-4D97-AF65-F5344CB8AC3E}">
        <p14:creationId xmlns:p14="http://schemas.microsoft.com/office/powerpoint/2010/main" val="84466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3" y="609600"/>
            <a:ext cx="8761413" cy="1855304"/>
          </a:xfrm>
        </p:spPr>
        <p:txBody>
          <a:bodyPr/>
          <a:lstStyle/>
          <a:p>
            <a:r>
              <a:rPr lang="en-US" dirty="0"/>
              <a:t>The definition: Cause the computer to execute the commands you've written in your program.</a:t>
            </a:r>
            <a:br>
              <a:rPr lang="en-US" dirty="0"/>
            </a:br>
            <a:endParaRPr lang="en-US" dirty="0"/>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381608" y="4038601"/>
            <a:ext cx="8946541" cy="2819399"/>
          </a:xfrm>
        </p:spPr>
        <p:txBody>
          <a:bodyPr/>
          <a:lstStyle/>
          <a:p>
            <a:r>
              <a:rPr lang="en-US" sz="4400" dirty="0"/>
              <a:t>The vocabulary word:</a:t>
            </a:r>
          </a:p>
          <a:p>
            <a:pPr lvl="2"/>
            <a:endParaRPr lang="en-US" dirty="0"/>
          </a:p>
          <a:p>
            <a:pPr marL="0" indent="0">
              <a:buNone/>
            </a:pPr>
            <a:r>
              <a:rPr lang="en-US" sz="4800" b="1" dirty="0"/>
              <a:t>					run program</a:t>
            </a:r>
          </a:p>
          <a:p>
            <a:pPr lvl="2"/>
            <a:endParaRPr lang="en-US" sz="4800" dirty="0"/>
          </a:p>
        </p:txBody>
      </p:sp>
    </p:spTree>
    <p:extLst>
      <p:ext uri="{BB962C8B-B14F-4D97-AF65-F5344CB8AC3E}">
        <p14:creationId xmlns:p14="http://schemas.microsoft.com/office/powerpoint/2010/main" val="219495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165100"/>
            <a:ext cx="8761413" cy="1855304"/>
          </a:xfrm>
        </p:spPr>
        <p:txBody>
          <a:bodyPr/>
          <a:lstStyle/>
          <a:p>
            <a:r>
              <a:rPr lang="en-US" dirty="0">
                <a:solidFill>
                  <a:schemeClr val="tx1"/>
                </a:solidFill>
              </a:rPr>
              <a:t>The definition: The design of products, devices, services, or environments taking into consideration the ability for all users to access, including people who experience disabilities or those who are limited by older or slower technology.</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357809" y="5671931"/>
            <a:ext cx="11449878" cy="1514060"/>
          </a:xfrm>
        </p:spPr>
        <p:txBody>
          <a:bodyPr>
            <a:normAutofit fontScale="92500"/>
          </a:bodyPr>
          <a:lstStyle/>
          <a:p>
            <a:r>
              <a:rPr lang="en-US" sz="4400" dirty="0"/>
              <a:t>The vocabulary word:</a:t>
            </a:r>
            <a:r>
              <a:rPr lang="en-US" sz="4800" b="1" dirty="0"/>
              <a:t>		</a:t>
            </a:r>
            <a:r>
              <a:rPr lang="en-US" sz="6400" b="1" dirty="0"/>
              <a:t>accessibility</a:t>
            </a:r>
          </a:p>
          <a:p>
            <a:pPr marL="0" indent="0">
              <a:buNone/>
            </a:pPr>
            <a:endParaRPr lang="en-US" sz="4800" b="1" dirty="0"/>
          </a:p>
          <a:p>
            <a:pPr lvl="2"/>
            <a:endParaRPr lang="en-US" sz="4800" dirty="0"/>
          </a:p>
        </p:txBody>
      </p:sp>
    </p:spTree>
    <p:extLst>
      <p:ext uri="{BB962C8B-B14F-4D97-AF65-F5344CB8AC3E}">
        <p14:creationId xmlns:p14="http://schemas.microsoft.com/office/powerpoint/2010/main" val="39766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An easy-to-remember address for calling a web page (like </a:t>
            </a:r>
            <a:r>
              <a:rPr lang="en-US" u="sng" dirty="0">
                <a:solidFill>
                  <a:schemeClr val="tx1"/>
                </a:solidFill>
                <a:hlinkClick r:id="rId2">
                  <a:extLst>
                    <a:ext uri="{A12FA001-AC4F-418D-AE19-62706E023703}">
                      <ahyp:hlinkClr xmlns:ahyp="http://schemas.microsoft.com/office/drawing/2018/hyperlinkcolor" val="tx"/>
                    </a:ext>
                  </a:extLst>
                </a:hlinkClick>
              </a:rPr>
              <a:t>www.code.org</a:t>
            </a:r>
            <a:r>
              <a:rPr lang="en-US" dirty="0">
                <a:solidFill>
                  <a:schemeClr val="tx1"/>
                </a:solidFill>
              </a:rPr>
              <a:t>).</a:t>
            </a:r>
            <a:br>
              <a:rPr lang="en-US" dirty="0"/>
            </a:b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55000" lnSpcReduction="20000"/>
          </a:bodyPr>
          <a:lstStyle/>
          <a:p>
            <a:r>
              <a:rPr lang="en-US" sz="4400" dirty="0"/>
              <a:t>The vocabulary word:</a:t>
            </a:r>
          </a:p>
          <a:p>
            <a:pPr lvl="2"/>
            <a:endParaRPr lang="en-US" dirty="0"/>
          </a:p>
          <a:p>
            <a:pPr marL="0" indent="0">
              <a:buNone/>
            </a:pPr>
            <a:r>
              <a:rPr lang="en-US" sz="4800" b="1" dirty="0"/>
              <a:t>					</a:t>
            </a:r>
            <a:r>
              <a:rPr lang="en-US" sz="5600" b="1" dirty="0"/>
              <a:t>URL (universal resource locator)</a:t>
            </a:r>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356856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The common programming structure that implements "conditional statements".</a:t>
            </a: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if-statement</a:t>
            </a:r>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25231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The action of doing something over and over again.</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loop</a:t>
            </a:r>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190502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1C3-D0E1-428F-87EA-DFD909187633}"/>
              </a:ext>
            </a:extLst>
          </p:cNvPr>
          <p:cNvSpPr>
            <a:spLocks noGrp="1"/>
          </p:cNvSpPr>
          <p:nvPr>
            <p:ph type="title"/>
          </p:nvPr>
        </p:nvSpPr>
        <p:spPr>
          <a:xfrm>
            <a:off x="1154955" y="838201"/>
            <a:ext cx="8761413" cy="1855304"/>
          </a:xfrm>
        </p:spPr>
        <p:txBody>
          <a:bodyPr/>
          <a:lstStyle/>
          <a:p>
            <a:r>
              <a:rPr lang="en-US" dirty="0">
                <a:solidFill>
                  <a:schemeClr val="tx1"/>
                </a:solidFill>
              </a:rPr>
              <a:t>The definition: </a:t>
            </a:r>
            <a:r>
              <a:rPr lang="en-US" dirty="0"/>
              <a:t>A loop that continues to repeat while a condition is true.</a:t>
            </a:r>
            <a:br>
              <a:rPr lang="en-US" dirty="0"/>
            </a:br>
            <a:endParaRPr lang="en-US" dirty="0">
              <a:solidFill>
                <a:schemeClr val="tx1"/>
              </a:solidFill>
            </a:endParaRPr>
          </a:p>
        </p:txBody>
      </p:sp>
      <p:sp>
        <p:nvSpPr>
          <p:cNvPr id="3" name="Content Placeholder 2">
            <a:extLst>
              <a:ext uri="{FF2B5EF4-FFF2-40B4-BE49-F238E27FC236}">
                <a16:creationId xmlns:a16="http://schemas.microsoft.com/office/drawing/2014/main" id="{69396E92-7362-40C1-83F0-176A1CBCF7D8}"/>
              </a:ext>
            </a:extLst>
          </p:cNvPr>
          <p:cNvSpPr>
            <a:spLocks noGrp="1"/>
          </p:cNvSpPr>
          <p:nvPr>
            <p:ph idx="1"/>
          </p:nvPr>
        </p:nvSpPr>
        <p:spPr>
          <a:xfrm>
            <a:off x="1154955" y="4505739"/>
            <a:ext cx="8761412" cy="1514060"/>
          </a:xfrm>
        </p:spPr>
        <p:txBody>
          <a:bodyPr>
            <a:normAutofit fontScale="77500" lnSpcReduction="20000"/>
          </a:bodyPr>
          <a:lstStyle/>
          <a:p>
            <a:r>
              <a:rPr lang="en-US" sz="4400" dirty="0"/>
              <a:t>The vocabulary word:</a:t>
            </a:r>
          </a:p>
          <a:p>
            <a:pPr lvl="2"/>
            <a:endParaRPr lang="en-US" dirty="0"/>
          </a:p>
          <a:p>
            <a:pPr marL="0" indent="0">
              <a:buNone/>
            </a:pPr>
            <a:r>
              <a:rPr lang="en-US" sz="4800" b="1" dirty="0"/>
              <a:t>				</a:t>
            </a:r>
            <a:r>
              <a:rPr lang="en-US" sz="5600" b="1" dirty="0"/>
              <a:t>while loop</a:t>
            </a:r>
          </a:p>
          <a:p>
            <a:pPr marL="0" indent="0">
              <a:buNone/>
            </a:pPr>
            <a:endParaRPr lang="en-US" sz="5600" b="1" dirty="0"/>
          </a:p>
          <a:p>
            <a:pPr marL="0" indent="0">
              <a:buNone/>
            </a:pPr>
            <a:endParaRPr lang="en-US" sz="5600" b="1" dirty="0"/>
          </a:p>
          <a:p>
            <a:pPr marL="0" indent="0">
              <a:buNone/>
            </a:pPr>
            <a:endParaRPr lang="en-US" sz="6400" b="1" dirty="0"/>
          </a:p>
          <a:p>
            <a:pPr marL="0" indent="0">
              <a:buNone/>
            </a:pPr>
            <a:endParaRPr lang="en-US" sz="4800" b="1" dirty="0"/>
          </a:p>
          <a:p>
            <a:pPr lvl="2"/>
            <a:endParaRPr lang="en-US" sz="4800" dirty="0"/>
          </a:p>
        </p:txBody>
      </p:sp>
    </p:spTree>
    <p:extLst>
      <p:ext uri="{BB962C8B-B14F-4D97-AF65-F5344CB8AC3E}">
        <p14:creationId xmlns:p14="http://schemas.microsoft.com/office/powerpoint/2010/main" val="907905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57</TotalTime>
  <Words>518</Words>
  <Application>Microsoft Office PowerPoint</Application>
  <PresentationFormat>Widescreen</PresentationFormat>
  <Paragraphs>167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PowerPoint Presentation</vt:lpstr>
      <vt:lpstr>The definition: An action that causes something to happen. </vt:lpstr>
      <vt:lpstr>The definition: A way to get information out of a computer. </vt:lpstr>
      <vt:lpstr>The definition: Cause the computer to execute the commands you've written in your program. </vt:lpstr>
      <vt:lpstr>The definition: The design of products, devices, services, or environments taking into consideration the ability for all users to access, including people who experience disabilities or those who are limited by older or slower technology. </vt:lpstr>
      <vt:lpstr>The definition: An easy-to-remember address for calling a web page (like www.code.org).  </vt:lpstr>
      <vt:lpstr>The definition: The common programming structure that implements "conditional statements".</vt:lpstr>
      <vt:lpstr>The definition: The action of doing something over and over again. </vt:lpstr>
      <vt:lpstr>The definition: A loop that continues to repeat while a condition is true. </vt:lpstr>
      <vt:lpstr>The definition: Finding and fixing problems in an algorithm or program. </vt:lpstr>
      <vt:lpstr>The definition: A repetitive action or command typically created with programming loops. </vt:lpstr>
      <vt:lpstr>The definition: A repetitive action or command typically created with programming loops. </vt:lpstr>
      <vt:lpstr>The definition: An online learning system that contains all of the commands you can use to write your program.</vt:lpstr>
      <vt:lpstr>The definition: A loop with a predetermined beginning, end, and increment (step interval). </vt:lpstr>
      <vt:lpstr>The definition: A piece of code that you can easily call over and over again. </vt:lpstr>
      <vt:lpstr>The definition: An online learning system where you drag and drop commands to build your program. </vt:lpstr>
      <vt:lpstr>The definition: An error in a program that prevents the program from running as expected. </vt:lpstr>
      <vt:lpstr>The definition: To do something again.</vt:lpstr>
      <vt:lpstr>The definition: The language that programmers create and use to tell a computer what to do.</vt:lpstr>
      <vt:lpstr>The definition: The art of creating a program. </vt:lpstr>
      <vt:lpstr>The definition: Any programming language that lets users create programs by manipulating “blocks” or graphical programing elements, rather than writing code using text. Examples include Code Studio, Scratch, Blockly, and Swift. (Sometimes called visual coding, drag and drop programming, or graphical programming blocks)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Charades!</dc:title>
  <dc:creator>teacher</dc:creator>
  <cp:lastModifiedBy>teacher</cp:lastModifiedBy>
  <cp:revision>10</cp:revision>
  <dcterms:created xsi:type="dcterms:W3CDTF">2019-10-27T20:39:04Z</dcterms:created>
  <dcterms:modified xsi:type="dcterms:W3CDTF">2019-10-27T21:36:21Z</dcterms:modified>
</cp:coreProperties>
</file>